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5" r:id="rId7"/>
    <p:sldId id="270" r:id="rId8"/>
    <p:sldId id="257" r:id="rId9"/>
    <p:sldId id="271" r:id="rId10"/>
    <p:sldId id="272" r:id="rId11"/>
    <p:sldId id="265" r:id="rId12"/>
    <p:sldId id="260" r:id="rId13"/>
    <p:sldId id="274" r:id="rId14"/>
    <p:sldId id="258" r:id="rId15"/>
    <p:sldId id="273" r:id="rId16"/>
  </p:sldIdLst>
  <p:sldSz cx="9144000" cy="6858000" type="screen4x3"/>
  <p:notesSz cx="6888163" cy="100187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214"/>
    <a:srgbClr val="006600"/>
    <a:srgbClr val="98D547"/>
    <a:srgbClr val="BACF3D"/>
    <a:srgbClr val="FED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06"/>
      </p:cViewPr>
      <p:guideLst>
        <p:guide orient="horz"/>
        <p:guide pos="340"/>
        <p:guide pos="542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B3DAB-1E94-4F83-A289-111334618850}" type="datetimeFigureOut">
              <a:rPr lang="ru-RU"/>
              <a:pPr>
                <a:defRPr/>
              </a:pPr>
              <a:t>14.08.2019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60B0-F432-4987-887E-712DD442E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80925-6DD1-4B2D-A9DC-114A96146F65}" type="datetimeFigureOut">
              <a:rPr lang="ru-RU"/>
              <a:pPr>
                <a:defRPr/>
              </a:pPr>
              <a:t>14.08.2019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91DC5-37D0-4798-91E7-FB5276BBF0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2CB66-B5E0-4803-AF82-603256F67F69}" type="datetimeFigureOut">
              <a:rPr lang="ru-RU"/>
              <a:pPr>
                <a:defRPr/>
              </a:pPr>
              <a:t>14.08.2019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7F440-3B96-4D57-9FF6-1F9A7CB7B9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31B0A-A206-447B-8F19-B4FE470607E3}" type="datetimeFigureOut">
              <a:rPr lang="ru-RU"/>
              <a:pPr>
                <a:defRPr/>
              </a:pPr>
              <a:t>14.08.2019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0F998-96DF-4ACE-BE17-82EA2C593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7868C-FB67-4FFD-863D-430E71D20573}" type="datetimeFigureOut">
              <a:rPr lang="ru-RU"/>
              <a:pPr>
                <a:defRPr/>
              </a:pPr>
              <a:t>14.08.2019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CDD8C-279F-42D5-98C8-870419904D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0EAA7-94E0-429C-8BFD-5BB386AAC2CA}" type="datetimeFigureOut">
              <a:rPr lang="ru-RU"/>
              <a:pPr>
                <a:defRPr/>
              </a:pPr>
              <a:t>14.08.2019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DBCBB-5A52-44DF-A6B3-E7C8BFF348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8E81E-09A7-4CA1-B171-CCC38B1FE5C3}" type="datetimeFigureOut">
              <a:rPr lang="ru-RU"/>
              <a:pPr>
                <a:defRPr/>
              </a:pPr>
              <a:t>14.08.2019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7C5D6-BFA8-46F5-9E8C-9FD5857EFF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57CFD-09CF-446E-9CEB-A95AF4A1F4E2}" type="datetimeFigureOut">
              <a:rPr lang="ru-RU"/>
              <a:pPr>
                <a:defRPr/>
              </a:pPr>
              <a:t>14.08.2019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F2683-2E9E-4EA1-B2DE-36EC9D2D3D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6F2F7-90B1-4F12-90C5-6B7F2F67D12C}" type="datetimeFigureOut">
              <a:rPr lang="ru-RU"/>
              <a:pPr>
                <a:defRPr/>
              </a:pPr>
              <a:t>14.08.2019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3F28F-6E6A-4F99-9ECD-5CB321F32B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44A7B-325A-455B-A416-DEFEC2D73CD3}" type="datetimeFigureOut">
              <a:rPr lang="ru-RU"/>
              <a:pPr>
                <a:defRPr/>
              </a:pPr>
              <a:t>14.08.2019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78188-28D3-4CFD-A31F-DF2F89BB4A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517DB-95B1-4F0C-900F-094EC703B28E}" type="datetimeFigureOut">
              <a:rPr lang="ru-RU"/>
              <a:pPr>
                <a:defRPr/>
              </a:pPr>
              <a:t>14.08.2019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71F16-57BB-4EAB-A215-35AF116C17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58FC92-8149-446E-BE37-2A9D431CF150}" type="datetimeFigureOut">
              <a:rPr lang="ru-RU"/>
              <a:pPr>
                <a:defRPr/>
              </a:pPr>
              <a:t>14.08.2019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8B93B1-4A53-4B89-B6A8-01DC46B40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9" y="476672"/>
            <a:ext cx="7980782" cy="451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21691" y="508518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9557" y="5157192"/>
            <a:ext cx="7980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Комитет по природным </a:t>
            </a:r>
            <a:r>
              <a:rPr lang="ru-RU" b="1" dirty="0" smtClean="0">
                <a:solidFill>
                  <a:srgbClr val="002060"/>
                </a:solidFill>
              </a:rPr>
              <a:t>ресурсам Ленинградской </a:t>
            </a:r>
            <a:r>
              <a:rPr lang="ru-RU" b="1" dirty="0">
                <a:solidFill>
                  <a:srgbClr val="002060"/>
                </a:solidFill>
              </a:rPr>
              <a:t>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25013" y="5526524"/>
            <a:ext cx="4978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Управление лесами Ленинградской области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7189" y="476672"/>
            <a:ext cx="60577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Лужский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лесной </a:t>
            </a:r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селекционно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семеноводческий центр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3108" y="458669"/>
            <a:ext cx="60577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Лужский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лесной </a:t>
            </a:r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селекционно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семеноводческий центр</a:t>
            </a:r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37002" y="6268670"/>
            <a:ext cx="1138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2019 год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sp>
        <p:nvSpPr>
          <p:cNvPr id="2" name="TextBox 1"/>
          <p:cNvSpPr txBox="1"/>
          <p:nvPr/>
        </p:nvSpPr>
        <p:spPr>
          <a:xfrm>
            <a:off x="1144120" y="188640"/>
            <a:ext cx="685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 развития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Лужского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лесного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селекционно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-семеноводческого центра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750" y="836712"/>
            <a:ext cx="806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 соответствии с утвержденным Лесным планом Ленинградской области (2018 год) выход центра на полную мощность предусмотрен </a:t>
            </a:r>
            <a:r>
              <a:rPr lang="ru-RU" dirty="0" smtClean="0">
                <a:solidFill>
                  <a:srgbClr val="002060"/>
                </a:solidFill>
              </a:rPr>
              <a:t>с </a:t>
            </a:r>
            <a:r>
              <a:rPr lang="ru-RU" dirty="0">
                <a:solidFill>
                  <a:srgbClr val="002060"/>
                </a:solidFill>
              </a:rPr>
              <a:t>2023 </a:t>
            </a:r>
            <a:r>
              <a:rPr lang="ru-RU" dirty="0" smtClean="0">
                <a:solidFill>
                  <a:srgbClr val="002060"/>
                </a:solidFill>
              </a:rPr>
              <a:t>года.  </a:t>
            </a:r>
            <a:r>
              <a:rPr lang="ru-RU" dirty="0">
                <a:solidFill>
                  <a:srgbClr val="002060"/>
                </a:solidFill>
              </a:rPr>
              <a:t>В период </a:t>
            </a:r>
            <a:r>
              <a:rPr lang="ru-RU" dirty="0" smtClean="0">
                <a:solidFill>
                  <a:srgbClr val="002060"/>
                </a:solidFill>
              </a:rPr>
              <a:t>2019-2021 </a:t>
            </a:r>
            <a:r>
              <a:rPr lang="ru-RU" dirty="0">
                <a:solidFill>
                  <a:srgbClr val="002060"/>
                </a:solidFill>
              </a:rPr>
              <a:t>гг. планируется вырастить 14 млн. шт. сеянцев.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750" y="4149080"/>
            <a:ext cx="80644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Для реализации вышеуказанных перспективных целей планируется в течение 2-х ближайших лет осуществить следующие основные задачи: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- в рамках программы </a:t>
            </a:r>
            <a:r>
              <a:rPr lang="ru-RU" dirty="0" err="1">
                <a:solidFill>
                  <a:srgbClr val="002060"/>
                </a:solidFill>
              </a:rPr>
              <a:t>газифкации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Лужского</a:t>
            </a:r>
            <a:r>
              <a:rPr lang="ru-RU" dirty="0">
                <a:solidFill>
                  <a:srgbClr val="002060"/>
                </a:solidFill>
              </a:rPr>
              <a:t> района подвезти природный газ и обеспечить возможность более раннего посева и поддержание температуры для всходов и выращивания сеянцев;</a:t>
            </a:r>
          </a:p>
          <a:p>
            <a:r>
              <a:rPr lang="ru-RU" dirty="0">
                <a:solidFill>
                  <a:srgbClr val="002060"/>
                </a:solidFill>
              </a:rPr>
              <a:t>- организация системы </a:t>
            </a:r>
            <a:r>
              <a:rPr lang="ru-RU" dirty="0" err="1">
                <a:solidFill>
                  <a:srgbClr val="002060"/>
                </a:solidFill>
              </a:rPr>
              <a:t>притенения</a:t>
            </a:r>
            <a:r>
              <a:rPr lang="ru-RU" dirty="0">
                <a:solidFill>
                  <a:srgbClr val="002060"/>
                </a:solidFill>
              </a:rPr>
              <a:t> при </a:t>
            </a:r>
            <a:r>
              <a:rPr lang="ru-RU" dirty="0" err="1">
                <a:solidFill>
                  <a:srgbClr val="002060"/>
                </a:solidFill>
              </a:rPr>
              <a:t>доращивании</a:t>
            </a:r>
            <a:r>
              <a:rPr lang="ru-RU" dirty="0">
                <a:solidFill>
                  <a:srgbClr val="002060"/>
                </a:solidFill>
              </a:rPr>
              <a:t> сеянцев 1-ой ротации на площадках закаливания;</a:t>
            </a:r>
          </a:p>
          <a:p>
            <a:r>
              <a:rPr lang="ru-RU" dirty="0">
                <a:solidFill>
                  <a:srgbClr val="002060"/>
                </a:solidFill>
              </a:rPr>
              <a:t>- строительство холодного склада для хранения сеянцев в условиях постоянной температуры.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97" y="1736362"/>
            <a:ext cx="7275007" cy="241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45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sp>
        <p:nvSpPr>
          <p:cNvPr id="2" name="TextBox 1"/>
          <p:cNvSpPr txBox="1"/>
          <p:nvPr/>
        </p:nvSpPr>
        <p:spPr>
          <a:xfrm>
            <a:off x="3716734" y="98505"/>
            <a:ext cx="171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Газификация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7" y="1161282"/>
            <a:ext cx="447877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016" y="758872"/>
            <a:ext cx="418489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 целях осуществления ранних весенних посевов (март- начало апреля), требуется создания благоприятных условий для роста сеянцев за счет периодического </a:t>
            </a:r>
            <a:r>
              <a:rPr lang="ru-RU" dirty="0" err="1">
                <a:solidFill>
                  <a:srgbClr val="002060"/>
                </a:solidFill>
              </a:rPr>
              <a:t>отапливания</a:t>
            </a:r>
            <a:r>
              <a:rPr lang="ru-RU" dirty="0">
                <a:solidFill>
                  <a:srgbClr val="002060"/>
                </a:solidFill>
              </a:rPr>
              <a:t> теплиц в холодное время суток. Оптимальным является подача трубопроводного природного газа к </a:t>
            </a:r>
            <a:r>
              <a:rPr lang="ru-RU" dirty="0" err="1">
                <a:solidFill>
                  <a:srgbClr val="002060"/>
                </a:solidFill>
              </a:rPr>
              <a:t>теплогенераторам</a:t>
            </a:r>
            <a:r>
              <a:rPr lang="ru-RU" dirty="0">
                <a:solidFill>
                  <a:srgbClr val="002060"/>
                </a:solidFill>
              </a:rPr>
              <a:t> теплиц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dirty="0">
                <a:solidFill>
                  <a:srgbClr val="002060"/>
                </a:solidFill>
              </a:rPr>
              <a:t>Это позволит увеличить выход сеянцев с единицы площади, создать условия ускоренного выращивания сеянцев, улучшить качество посадочного материала. Действующая сейчас система отопления с применением дизельного топлива требует существенно более высоких трудозатрат и отличается низкой </a:t>
            </a:r>
            <a:r>
              <a:rPr lang="ru-RU" dirty="0" err="1">
                <a:solidFill>
                  <a:srgbClr val="002060"/>
                </a:solidFill>
              </a:rPr>
              <a:t>экологичностью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612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1851480" y="145018"/>
            <a:ext cx="54410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Размещение склада длительного хранения сеянцев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027" name="Picture 3" descr="C:\Users\adm\Desktop\СБОР\лссц луг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9"/>
          <a:stretch/>
        </p:blipFill>
        <p:spPr bwMode="auto">
          <a:xfrm>
            <a:off x="253756" y="518041"/>
            <a:ext cx="5766184" cy="607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58255">
            <a:off x="4087113" y="1552520"/>
            <a:ext cx="239732" cy="838750"/>
          </a:xfrm>
          <a:prstGeom prst="rect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5445224"/>
            <a:ext cx="4176464" cy="1080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Размер 40х12х4 м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(склад хранения 36х12м, тамбур отгрузки 4х12 м)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Объем хранения до 4 млн. сеянцев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Температура хранения -4</a:t>
            </a:r>
            <a:r>
              <a:rPr lang="ru-RU" sz="1400" baseline="30000" dirty="0" smtClean="0">
                <a:solidFill>
                  <a:srgbClr val="002060"/>
                </a:solidFill>
              </a:rPr>
              <a:t>0</a:t>
            </a:r>
            <a:r>
              <a:rPr lang="ru-RU" sz="1400" dirty="0" smtClean="0">
                <a:solidFill>
                  <a:srgbClr val="002060"/>
                </a:solidFill>
              </a:rPr>
              <a:t>С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Влажность 90-95%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52600" y="518041"/>
            <a:ext cx="291188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Применение холодильной камеры для хранения посадочного материала  позволяет обеспечить:</a:t>
            </a:r>
          </a:p>
          <a:p>
            <a:r>
              <a:rPr lang="ru-RU" sz="1600" dirty="0">
                <a:solidFill>
                  <a:srgbClr val="002060"/>
                </a:solidFill>
              </a:rPr>
              <a:t>- сохранность посадочного материала от болезней и воздействия окружающей среды,</a:t>
            </a:r>
          </a:p>
          <a:p>
            <a:r>
              <a:rPr lang="ru-RU" sz="1600" dirty="0">
                <a:solidFill>
                  <a:srgbClr val="002060"/>
                </a:solidFill>
              </a:rPr>
              <a:t>- возможность оперативной отгрузки сеянцев,</a:t>
            </a:r>
          </a:p>
          <a:p>
            <a:r>
              <a:rPr lang="ru-RU" sz="1600" dirty="0">
                <a:solidFill>
                  <a:srgbClr val="002060"/>
                </a:solidFill>
              </a:rPr>
              <a:t>- оптимизацию процесса упаковки сеянцев в коробки (октябрь, ноябрь) для весенней реализации,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- стабильную температуру хранения сеянцев при минус </a:t>
            </a:r>
            <a:r>
              <a:rPr lang="ru-RU" sz="1600" dirty="0" smtClean="0">
                <a:solidFill>
                  <a:srgbClr val="002060"/>
                </a:solidFill>
              </a:rPr>
              <a:t>2-4С</a:t>
            </a:r>
            <a:r>
              <a:rPr lang="ru-RU" sz="1600" dirty="0">
                <a:solidFill>
                  <a:srgbClr val="002060"/>
                </a:solidFill>
              </a:rPr>
              <a:t>,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- объем хранения – до 4 000 000 сеянцев,</a:t>
            </a:r>
          </a:p>
          <a:p>
            <a:r>
              <a:rPr lang="ru-RU" sz="1600" dirty="0">
                <a:solidFill>
                  <a:srgbClr val="002060"/>
                </a:solidFill>
              </a:rPr>
              <a:t>- возможность ранней доставки на делянку (по замерзшим лесным дорогам).</a:t>
            </a:r>
          </a:p>
        </p:txBody>
      </p:sp>
    </p:spTree>
    <p:extLst>
      <p:ext uri="{BB962C8B-B14F-4D97-AF65-F5344CB8AC3E}">
        <p14:creationId xmlns:p14="http://schemas.microsoft.com/office/powerpoint/2010/main" val="40128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sp>
        <p:nvSpPr>
          <p:cNvPr id="2" name="TextBox 1"/>
          <p:cNvSpPr txBox="1"/>
          <p:nvPr/>
        </p:nvSpPr>
        <p:spPr>
          <a:xfrm>
            <a:off x="3135453" y="224116"/>
            <a:ext cx="287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Площадка закаливания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5904656" cy="42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523" y="805038"/>
            <a:ext cx="24480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Чтобы обеспечить размещение сеянцев второй ротации необходимо строительство дополнительной площадки закаливания. Для этого потребуется устройство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</a:rPr>
              <a:t>асфальто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-бетонного покрытия на площади 7500 м2 с оборудованием подъездных путей и площадки закаливания на площади 0,5 га, (размер 36мх138 м), а также нужно приобрести и смонтировать поливную рампу на указанной площадке.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820" y="5482098"/>
            <a:ext cx="5616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Новая площадка закаливания позволит разместить 4 теплицы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2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142844" y="142852"/>
            <a:ext cx="8786874" cy="408623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Система притенения сеянцев хвойных пород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площадках закаливания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79512" y="4515306"/>
            <a:ext cx="4861204" cy="2082046"/>
          </a:xfrm>
          <a:prstGeom prst="roundRect">
            <a:avLst>
              <a:gd name="adj" fmla="val 3079"/>
            </a:avLst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ЗАЧЕМ НУЖНА СИСТЕМА ПРИТЕНЕНИЯ? 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Повышает сохранность сеянцев 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Эффективная защита от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заморозков 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Уменьшение испарения влаги с поверхности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Защита от прямых солнечных лучей (уменьшение отпада от ожогов)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Уменьшение воздействия высоких температур</a:t>
            </a:r>
          </a:p>
          <a:p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E:\ФОТО питомники\ЛУГА ЛССЦ Тех\2018.06.14 Луга пл. 5 притенение\DSCN5504.JPG"/>
          <p:cNvPicPr>
            <a:picLocks noChangeAspect="1" noChangeArrowheads="1"/>
          </p:cNvPicPr>
          <p:nvPr/>
        </p:nvPicPr>
        <p:blipFill rotWithShape="1">
          <a:blip r:embed="rId3" cstate="print"/>
          <a:srcRect b="14348"/>
          <a:stretch/>
        </p:blipFill>
        <p:spPr bwMode="auto">
          <a:xfrm>
            <a:off x="5100917" y="4436710"/>
            <a:ext cx="3783890" cy="2160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788025" y="933398"/>
            <a:ext cx="417646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Для уменьшения стрессового воздействия яркого солнца на сеянцы первой ротации, выставляемые для доращивания из теплиц на открытый полигон, необходимо обеспечить </a:t>
            </a:r>
            <a:r>
              <a:rPr lang="ru-RU" sz="1600" dirty="0" err="1">
                <a:solidFill>
                  <a:srgbClr val="002060"/>
                </a:solidFill>
              </a:rPr>
              <a:t>притенение</a:t>
            </a:r>
            <a:r>
              <a:rPr lang="ru-RU" sz="1600" dirty="0">
                <a:solidFill>
                  <a:srgbClr val="002060"/>
                </a:solidFill>
              </a:rPr>
              <a:t> сеянцев до укрепления растущего побега. Для этой цели более всего подходят ажурные капроновые </a:t>
            </a:r>
            <a:r>
              <a:rPr lang="ru-RU" sz="1600" dirty="0" smtClean="0">
                <a:solidFill>
                  <a:srgbClr val="002060"/>
                </a:solidFill>
              </a:rPr>
              <a:t>покрытия, позволяющие беспрепятственно </a:t>
            </a:r>
            <a:r>
              <a:rPr lang="ru-RU" sz="1600" dirty="0">
                <a:solidFill>
                  <a:srgbClr val="002060"/>
                </a:solidFill>
              </a:rPr>
              <a:t>проходить влаге во время полива и не перекрывающие полностью доступ рассеянного солнца к растущим сеянцам.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6" r="32456"/>
          <a:stretch/>
        </p:blipFill>
        <p:spPr bwMode="auto">
          <a:xfrm>
            <a:off x="258097" y="1052736"/>
            <a:ext cx="450308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12" y="-1"/>
            <a:ext cx="4844776" cy="687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4666" y="548680"/>
            <a:ext cx="4174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74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pic>
        <p:nvPicPr>
          <p:cNvPr id="2050" name="Picture 2" descr="http://lib.lenobl.ru/images/map_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06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\Desktop\Инфа по ЛССЦ\flag_gre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48" y="5292696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15897" y="188640"/>
            <a:ext cx="291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Ленинградская область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5229200"/>
            <a:ext cx="926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ЛССЦ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39952" y="5090700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Центр расположен на территории </a:t>
            </a:r>
            <a:r>
              <a:rPr lang="ru-RU" b="1" dirty="0" err="1" smtClean="0">
                <a:solidFill>
                  <a:srgbClr val="002060"/>
                </a:solidFill>
              </a:rPr>
              <a:t>Лужского</a:t>
            </a:r>
            <a:r>
              <a:rPr lang="ru-RU" b="1" dirty="0" smtClean="0">
                <a:solidFill>
                  <a:srgbClr val="002060"/>
                </a:solidFill>
              </a:rPr>
              <a:t> лесничества, филиала ЛОГКУ «</a:t>
            </a:r>
            <a:r>
              <a:rPr lang="ru-RU" b="1" dirty="0" err="1" smtClean="0">
                <a:solidFill>
                  <a:srgbClr val="002060"/>
                </a:solidFill>
              </a:rPr>
              <a:t>Ленобллес</a:t>
            </a:r>
            <a:r>
              <a:rPr lang="ru-RU" b="1" dirty="0" smtClean="0">
                <a:solidFill>
                  <a:srgbClr val="002060"/>
                </a:solidFill>
              </a:rPr>
              <a:t>»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3324" y="6381328"/>
            <a:ext cx="538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Лужское</a:t>
            </a:r>
            <a:r>
              <a:rPr lang="ru-RU" b="1" dirty="0" smtClean="0">
                <a:solidFill>
                  <a:srgbClr val="002060"/>
                </a:solidFill>
              </a:rPr>
              <a:t> участковое лесничество, </a:t>
            </a:r>
            <a:r>
              <a:rPr lang="ru-RU" b="1" dirty="0" err="1" smtClean="0">
                <a:solidFill>
                  <a:srgbClr val="002060"/>
                </a:solidFill>
              </a:rPr>
              <a:t>кв</a:t>
            </a:r>
            <a:r>
              <a:rPr lang="ru-RU" b="1" dirty="0" smtClean="0">
                <a:solidFill>
                  <a:srgbClr val="002060"/>
                </a:solidFill>
              </a:rPr>
              <a:t> 142, 138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pic>
        <p:nvPicPr>
          <p:cNvPr id="3074" name="Picture 2" descr="D:\Материалы по лаборатории\Агрохимические очерки Ленобллес\Луга ЛССЦ\ЛССЦ границ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52" y="781614"/>
            <a:ext cx="5640492" cy="588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5" y="2420888"/>
            <a:ext cx="27814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8 арочных теплиц, оборудованных системой климат-контроля и поливочными рампами общей площадью 1 га, размером 16,5х80 м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4168" y="5962074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5 площадок закаливания площадью 1,5 га, размером 28х107 м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882581"/>
            <a:ext cx="2779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Площадь ЛССЦ 6,75 га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347" y="260648"/>
            <a:ext cx="2941290" cy="218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3" t="26023" r="36595" b="34850"/>
          <a:stretch/>
        </p:blipFill>
        <p:spPr bwMode="auto">
          <a:xfrm>
            <a:off x="6057689" y="4029272"/>
            <a:ext cx="2879948" cy="199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12812" y="219998"/>
            <a:ext cx="189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Лужский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ЛССЦ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105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8" y="727987"/>
            <a:ext cx="8625780" cy="327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082" y="4028871"/>
            <a:ext cx="8621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Максимальный </a:t>
            </a:r>
            <a:r>
              <a:rPr lang="ru-RU" dirty="0">
                <a:solidFill>
                  <a:srgbClr val="002060"/>
                </a:solidFill>
              </a:rPr>
              <a:t>объем загрузки шишек составляет 2 тыс. </a:t>
            </a:r>
            <a:r>
              <a:rPr lang="ru-RU" dirty="0" smtClean="0">
                <a:solidFill>
                  <a:srgbClr val="002060"/>
                </a:solidFill>
              </a:rPr>
              <a:t>литров. </a:t>
            </a:r>
            <a:r>
              <a:rPr lang="ru-RU" dirty="0">
                <a:solidFill>
                  <a:srgbClr val="002060"/>
                </a:solidFill>
              </a:rPr>
              <a:t>Основные операции, выполняемые этой линией – это сортировка шишек, просеивание, сушка, отделение семян, удаление шишек в контейнер, очистка семян и их сортировка по весу и размеру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627" y="116632"/>
            <a:ext cx="84967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Шишкосушилка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«SAMPRO» производство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Финляндия</a:t>
            </a:r>
          </a:p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комплексе с </a:t>
            </a:r>
            <a:r>
              <a:rPr lang="ru-RU" sz="16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обескрыливателем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семян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999" y="5157192"/>
            <a:ext cx="84960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За период с 2014- по 2018гг. переработано </a:t>
            </a:r>
            <a:r>
              <a:rPr lang="ru-RU" sz="2000" b="1" dirty="0" smtClean="0">
                <a:solidFill>
                  <a:srgbClr val="002060"/>
                </a:solidFill>
              </a:rPr>
              <a:t>126 </a:t>
            </a:r>
            <a:r>
              <a:rPr lang="ru-RU" sz="2000" b="1" dirty="0">
                <a:solidFill>
                  <a:srgbClr val="002060"/>
                </a:solidFill>
              </a:rPr>
              <a:t>тонн лесосеменного сырья (шишек сосны и ели), получено </a:t>
            </a:r>
            <a:r>
              <a:rPr lang="ru-RU" sz="2000" b="1" dirty="0" smtClean="0">
                <a:solidFill>
                  <a:srgbClr val="002060"/>
                </a:solidFill>
              </a:rPr>
              <a:t>2333 </a:t>
            </a:r>
            <a:r>
              <a:rPr lang="ru-RU" sz="2000" b="1" dirty="0">
                <a:solidFill>
                  <a:srgbClr val="002060"/>
                </a:solidFill>
              </a:rPr>
              <a:t>кг семян </a:t>
            </a:r>
            <a:r>
              <a:rPr lang="ru-RU" sz="2000" b="1" dirty="0" err="1">
                <a:solidFill>
                  <a:srgbClr val="002060"/>
                </a:solidFill>
              </a:rPr>
              <a:t>мелкохвойных</a:t>
            </a:r>
            <a:r>
              <a:rPr lang="ru-RU" sz="2000" b="1" dirty="0">
                <a:solidFill>
                  <a:srgbClr val="002060"/>
                </a:solidFill>
              </a:rPr>
              <a:t> пород сосны и ели. Семена использовали для посевов в питомниках Ленинградской области, включая </a:t>
            </a:r>
            <a:r>
              <a:rPr lang="ru-RU" sz="2000" b="1" dirty="0" err="1">
                <a:solidFill>
                  <a:srgbClr val="002060"/>
                </a:solidFill>
              </a:rPr>
              <a:t>Лужский</a:t>
            </a:r>
            <a:r>
              <a:rPr lang="ru-RU" sz="2000" b="1" dirty="0">
                <a:solidFill>
                  <a:srgbClr val="002060"/>
                </a:solidFill>
              </a:rPr>
              <a:t> ЛССЦ.</a:t>
            </a:r>
          </a:p>
        </p:txBody>
      </p:sp>
    </p:spTree>
    <p:extLst>
      <p:ext uri="{BB962C8B-B14F-4D97-AF65-F5344CB8AC3E}">
        <p14:creationId xmlns:p14="http://schemas.microsoft.com/office/powerpoint/2010/main" val="247519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0869"/>
            <a:ext cx="8784976" cy="375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01" y="4374507"/>
            <a:ext cx="2312987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50" y="4365104"/>
            <a:ext cx="3743058" cy="236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7566" y="135738"/>
            <a:ext cx="691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Объемы переработанного лесосеменного сырья по годам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620688"/>
            <a:ext cx="2636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Сосна обыкновенная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96868" y="620688"/>
            <a:ext cx="216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Ель европейская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83912"/>
            <a:ext cx="2328743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5811" y="3460692"/>
            <a:ext cx="707837" cy="244395"/>
          </a:xfrm>
          <a:prstGeom prst="rect">
            <a:avLst/>
          </a:prstGeom>
          <a:solidFill>
            <a:srgbClr val="98D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5811" y="3705087"/>
            <a:ext cx="707837" cy="244395"/>
          </a:xfrm>
          <a:prstGeom prst="rect">
            <a:avLst/>
          </a:prstGeom>
          <a:solidFill>
            <a:srgbClr val="BA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58010" y="34290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57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03067" y="3676650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752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0313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sp>
        <p:nvSpPr>
          <p:cNvPr id="3" name="TextBox 2"/>
          <p:cNvSpPr txBox="1"/>
          <p:nvPr/>
        </p:nvSpPr>
        <p:spPr>
          <a:xfrm>
            <a:off x="2771800" y="116632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Линия точного высева ЛССЦ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G:\практика\IMAG00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36527"/>
            <a:ext cx="5243239" cy="320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51520" y="3447909"/>
            <a:ext cx="3255481" cy="3192876"/>
          </a:xfrm>
          <a:prstGeom prst="rect">
            <a:avLst/>
          </a:prstGeom>
          <a:noFill/>
        </p:spPr>
      </p:pic>
      <p:pic>
        <p:nvPicPr>
          <p:cNvPr id="13" name="tab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46" y="1268760"/>
            <a:ext cx="8681734" cy="1885919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51520" y="571327"/>
            <a:ext cx="864096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выращивания сеянцев в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лесном </a:t>
            </a:r>
            <a:r>
              <a:rPr kumimoji="0" lang="ru-RU" sz="16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селекционно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–семеноводческом центре       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применяют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два вида кассет  фирмы «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Plantek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-81» и «</a:t>
            </a:r>
            <a:r>
              <a:rPr lang="en-US" sz="1600" dirty="0" err="1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Plantek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-121»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кассеты в виде сот.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3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sp>
        <p:nvSpPr>
          <p:cNvPr id="2" name="TextBox 1"/>
          <p:cNvSpPr txBox="1"/>
          <p:nvPr/>
        </p:nvSpPr>
        <p:spPr>
          <a:xfrm>
            <a:off x="285961" y="476027"/>
            <a:ext cx="3061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С 2012 по 2018 </a:t>
            </a:r>
            <a:r>
              <a:rPr lang="ru-RU" sz="1600" b="1" dirty="0" err="1" smtClean="0">
                <a:solidFill>
                  <a:srgbClr val="002060"/>
                </a:solidFill>
              </a:rPr>
              <a:t>гг</a:t>
            </a:r>
            <a:r>
              <a:rPr lang="ru-RU" sz="1600" b="1" dirty="0" smtClean="0">
                <a:solidFill>
                  <a:srgbClr val="002060"/>
                </a:solidFill>
              </a:rPr>
              <a:t> выращено 25,6 млн. сеянцев, в том числе ели европейской 9,7 млн. </a:t>
            </a:r>
            <a:r>
              <a:rPr lang="ru-RU" sz="1600" b="1" dirty="0" err="1" smtClean="0">
                <a:solidFill>
                  <a:srgbClr val="002060"/>
                </a:solidFill>
              </a:rPr>
              <a:t>шт</a:t>
            </a:r>
            <a:r>
              <a:rPr lang="ru-RU" sz="1600" b="1" dirty="0" smtClean="0">
                <a:solidFill>
                  <a:srgbClr val="002060"/>
                </a:solidFill>
              </a:rPr>
              <a:t> и 15,9 млн. </a:t>
            </a:r>
            <a:r>
              <a:rPr lang="ru-RU" sz="1600" b="1" dirty="0" err="1" smtClean="0">
                <a:solidFill>
                  <a:srgbClr val="002060"/>
                </a:solidFill>
              </a:rPr>
              <a:t>шт</a:t>
            </a:r>
            <a:r>
              <a:rPr lang="ru-RU" sz="1600" b="1" dirty="0" smtClean="0">
                <a:solidFill>
                  <a:srgbClr val="002060"/>
                </a:solidFill>
              </a:rPr>
              <a:t>  сосны обыкновенной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581158" y="476027"/>
            <a:ext cx="5167306" cy="6409357"/>
            <a:chOff x="3725174" y="476027"/>
            <a:chExt cx="5167306" cy="6409357"/>
          </a:xfrm>
        </p:grpSpPr>
        <p:pic>
          <p:nvPicPr>
            <p:cNvPr id="6146" name="Picture 2" descr="D:\Материалы по лаборатории\Агрохимические очерки Ленобллес\Луга ЛССЦ\луга лссц - 2019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1"/>
            <a:stretch/>
          </p:blipFill>
          <p:spPr bwMode="auto">
            <a:xfrm>
              <a:off x="3725174" y="476027"/>
              <a:ext cx="5167306" cy="6409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851920" y="718574"/>
              <a:ext cx="846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</a:rPr>
                <a:t>Посев</a:t>
              </a:r>
              <a:endParaRPr lang="ru-RU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7504" y="3856047"/>
            <a:ext cx="3295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В 2019 г посеяно 5 теплиц ели европейской и 3,5 теплицы сосны обыкновенной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11" name="Picture 3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72816"/>
            <a:ext cx="2988332" cy="205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G:\06.07.2019 ЛССЦ\теплица 3.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9" t="5468" r="5132" b="31663"/>
          <a:stretch/>
        </p:blipFill>
        <p:spPr bwMode="auto">
          <a:xfrm>
            <a:off x="290500" y="4725144"/>
            <a:ext cx="3024098" cy="202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45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sp>
        <p:nvSpPr>
          <p:cNvPr id="72" name="Скругленный прямоугольник 71"/>
          <p:cNvSpPr/>
          <p:nvPr/>
        </p:nvSpPr>
        <p:spPr>
          <a:xfrm>
            <a:off x="142844" y="836712"/>
            <a:ext cx="8858312" cy="1428760"/>
          </a:xfrm>
          <a:prstGeom prst="roundRect">
            <a:avLst>
              <a:gd name="adj" fmla="val 7255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142844" y="2339782"/>
            <a:ext cx="8858312" cy="4429156"/>
          </a:xfrm>
          <a:prstGeom prst="roundRect">
            <a:avLst>
              <a:gd name="adj" fmla="val 24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ятиугольник 44"/>
          <p:cNvSpPr/>
          <p:nvPr/>
        </p:nvSpPr>
        <p:spPr>
          <a:xfrm>
            <a:off x="5091113" y="2389910"/>
            <a:ext cx="1909779" cy="216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Пятиугольник 43"/>
          <p:cNvSpPr/>
          <p:nvPr/>
        </p:nvSpPr>
        <p:spPr>
          <a:xfrm>
            <a:off x="5091113" y="3010089"/>
            <a:ext cx="1498614" cy="216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Пятиугольник 42"/>
          <p:cNvSpPr/>
          <p:nvPr/>
        </p:nvSpPr>
        <p:spPr>
          <a:xfrm>
            <a:off x="5091113" y="3581276"/>
            <a:ext cx="1655778" cy="216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ятиугольник 12"/>
          <p:cNvSpPr/>
          <p:nvPr/>
        </p:nvSpPr>
        <p:spPr>
          <a:xfrm>
            <a:off x="5091113" y="4139122"/>
            <a:ext cx="2874987" cy="216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Пятиугольник 45"/>
          <p:cNvSpPr/>
          <p:nvPr/>
        </p:nvSpPr>
        <p:spPr>
          <a:xfrm>
            <a:off x="5091113" y="4711152"/>
            <a:ext cx="2416195" cy="216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Пятиугольник 46"/>
          <p:cNvSpPr/>
          <p:nvPr/>
        </p:nvSpPr>
        <p:spPr>
          <a:xfrm>
            <a:off x="5091112" y="5295086"/>
            <a:ext cx="3801367" cy="216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Пятиугольник 47"/>
          <p:cNvSpPr/>
          <p:nvPr/>
        </p:nvSpPr>
        <p:spPr>
          <a:xfrm>
            <a:off x="5091113" y="5984600"/>
            <a:ext cx="500066" cy="216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Пятиугольник 49"/>
          <p:cNvSpPr/>
          <p:nvPr/>
        </p:nvSpPr>
        <p:spPr>
          <a:xfrm flipH="1">
            <a:off x="2771800" y="4711152"/>
            <a:ext cx="1192198" cy="216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Пятиугольник 51"/>
          <p:cNvSpPr/>
          <p:nvPr/>
        </p:nvSpPr>
        <p:spPr>
          <a:xfrm flipH="1">
            <a:off x="2771800" y="3581276"/>
            <a:ext cx="1192198" cy="216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Пятиугольник 50"/>
          <p:cNvSpPr/>
          <p:nvPr/>
        </p:nvSpPr>
        <p:spPr>
          <a:xfrm flipH="1">
            <a:off x="3119837" y="4139122"/>
            <a:ext cx="852097" cy="216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Пятиугольник 52"/>
          <p:cNvSpPr/>
          <p:nvPr/>
        </p:nvSpPr>
        <p:spPr>
          <a:xfrm flipH="1">
            <a:off x="1666864" y="3010089"/>
            <a:ext cx="2297134" cy="216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Пятиугольник 53"/>
          <p:cNvSpPr/>
          <p:nvPr/>
        </p:nvSpPr>
        <p:spPr>
          <a:xfrm flipH="1">
            <a:off x="1738302" y="2382873"/>
            <a:ext cx="2225696" cy="216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50" name="TextBox 3"/>
          <p:cNvSpPr txBox="1">
            <a:spLocks noChangeArrowheads="1"/>
          </p:cNvSpPr>
          <p:nvPr/>
        </p:nvSpPr>
        <p:spPr bwMode="auto">
          <a:xfrm>
            <a:off x="597921" y="1124744"/>
            <a:ext cx="146411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Ель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европейская</a:t>
            </a:r>
          </a:p>
          <a:p>
            <a:pPr algn="ctr"/>
            <a:r>
              <a:rPr lang="en-US" b="1" i="1" dirty="0" err="1" smtClean="0">
                <a:solidFill>
                  <a:srgbClr val="002060"/>
                </a:solidFill>
                <a:latin typeface="Calibri" pitchFamily="34" charset="0"/>
              </a:rPr>
              <a:t>Picea</a:t>
            </a:r>
            <a:r>
              <a:rPr lang="en-US" b="1" i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Calibri" pitchFamily="34" charset="0"/>
              </a:rPr>
              <a:t>abies</a:t>
            </a:r>
            <a:endParaRPr lang="ru-RU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351" name="TextBox 4"/>
          <p:cNvSpPr txBox="1">
            <a:spLocks noChangeArrowheads="1"/>
          </p:cNvSpPr>
          <p:nvPr/>
        </p:nvSpPr>
        <p:spPr bwMode="auto">
          <a:xfrm>
            <a:off x="7000671" y="1124744"/>
            <a:ext cx="170431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Сосна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обыкновенная</a:t>
            </a:r>
            <a:endParaRPr lang="en-US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/>
            <a:r>
              <a:rPr lang="en-US" b="1" i="1" dirty="0" err="1" smtClean="0">
                <a:solidFill>
                  <a:srgbClr val="002060"/>
                </a:solidFill>
                <a:latin typeface="Calibri" pitchFamily="34" charset="0"/>
              </a:rPr>
              <a:t>Pinus</a:t>
            </a:r>
            <a:r>
              <a:rPr lang="en-US" b="1" i="1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Calibri" pitchFamily="34" charset="0"/>
              </a:rPr>
              <a:t>sylvestris</a:t>
            </a:r>
            <a:endParaRPr lang="ru-RU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365" name="TextBox 19"/>
          <p:cNvSpPr txBox="1">
            <a:spLocks noChangeArrowheads="1"/>
          </p:cNvSpPr>
          <p:nvPr/>
        </p:nvSpPr>
        <p:spPr bwMode="auto">
          <a:xfrm>
            <a:off x="5038732" y="5217094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3895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4366" name="TextBox 20"/>
          <p:cNvSpPr txBox="1">
            <a:spLocks noChangeArrowheads="1"/>
          </p:cNvSpPr>
          <p:nvPr/>
        </p:nvSpPr>
        <p:spPr bwMode="auto">
          <a:xfrm>
            <a:off x="5038732" y="4061388"/>
            <a:ext cx="652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3180</a:t>
            </a:r>
          </a:p>
        </p:txBody>
      </p:sp>
      <p:sp>
        <p:nvSpPr>
          <p:cNvPr id="14367" name="TextBox 21"/>
          <p:cNvSpPr txBox="1">
            <a:spLocks noChangeArrowheads="1"/>
          </p:cNvSpPr>
          <p:nvPr/>
        </p:nvSpPr>
        <p:spPr bwMode="auto">
          <a:xfrm>
            <a:off x="5038732" y="3504069"/>
            <a:ext cx="652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1850</a:t>
            </a:r>
          </a:p>
        </p:txBody>
      </p:sp>
      <p:sp>
        <p:nvSpPr>
          <p:cNvPr id="14368" name="TextBox 22"/>
          <p:cNvSpPr txBox="1">
            <a:spLocks noChangeArrowheads="1"/>
          </p:cNvSpPr>
          <p:nvPr/>
        </p:nvSpPr>
        <p:spPr bwMode="auto">
          <a:xfrm>
            <a:off x="5038732" y="2932616"/>
            <a:ext cx="652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Calibri" pitchFamily="34" charset="0"/>
              </a:rPr>
              <a:t>1660</a:t>
            </a:r>
          </a:p>
        </p:txBody>
      </p:sp>
      <p:sp>
        <p:nvSpPr>
          <p:cNvPr id="14369" name="TextBox 23"/>
          <p:cNvSpPr txBox="1">
            <a:spLocks noChangeArrowheads="1"/>
          </p:cNvSpPr>
          <p:nvPr/>
        </p:nvSpPr>
        <p:spPr bwMode="auto">
          <a:xfrm>
            <a:off x="5038732" y="2311376"/>
            <a:ext cx="652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Calibri" pitchFamily="34" charset="0"/>
              </a:rPr>
              <a:t>2030</a:t>
            </a:r>
          </a:p>
        </p:txBody>
      </p:sp>
      <p:sp>
        <p:nvSpPr>
          <p:cNvPr id="14370" name="TextBox 24"/>
          <p:cNvSpPr txBox="1">
            <a:spLocks noChangeArrowheads="1"/>
          </p:cNvSpPr>
          <p:nvPr/>
        </p:nvSpPr>
        <p:spPr bwMode="auto">
          <a:xfrm>
            <a:off x="5038732" y="4632892"/>
            <a:ext cx="652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2740</a:t>
            </a:r>
          </a:p>
        </p:txBody>
      </p:sp>
      <p:sp>
        <p:nvSpPr>
          <p:cNvPr id="14371" name="TextBox 25"/>
          <p:cNvSpPr txBox="1">
            <a:spLocks noChangeArrowheads="1"/>
          </p:cNvSpPr>
          <p:nvPr/>
        </p:nvSpPr>
        <p:spPr bwMode="auto">
          <a:xfrm>
            <a:off x="5038732" y="5906078"/>
            <a:ext cx="536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Calibri" pitchFamily="34" charset="0"/>
              </a:rPr>
              <a:t>490</a:t>
            </a:r>
          </a:p>
        </p:txBody>
      </p:sp>
      <p:pic>
        <p:nvPicPr>
          <p:cNvPr id="14374" name="Picture 2" descr="H:\Луга\21 пятница\слайды ЛССЦ\картинки\2018.09.21 Луга ЛССЦ\DSCN6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9960" y="836712"/>
            <a:ext cx="2286016" cy="145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75" name="Picture 3" descr="H:\Луга\21 пятница\слайды ЛССЦ\картинки\2018.09.21 Луга ЛССЦ\DSCN65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1678" y="836712"/>
            <a:ext cx="2214578" cy="1475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" name="Пятиугольник 54"/>
          <p:cNvSpPr/>
          <p:nvPr/>
        </p:nvSpPr>
        <p:spPr>
          <a:xfrm flipH="1">
            <a:off x="3737604" y="4929656"/>
            <a:ext cx="218146" cy="216000"/>
          </a:xfrm>
          <a:prstGeom prst="homePlate">
            <a:avLst/>
          </a:prstGeom>
          <a:solidFill>
            <a:srgbClr val="FE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Пятиугольник 55"/>
          <p:cNvSpPr/>
          <p:nvPr/>
        </p:nvSpPr>
        <p:spPr>
          <a:xfrm flipH="1">
            <a:off x="3229918" y="4358152"/>
            <a:ext cx="728686" cy="216000"/>
          </a:xfrm>
          <a:prstGeom prst="homePlate">
            <a:avLst/>
          </a:prstGeom>
          <a:solidFill>
            <a:srgbClr val="FE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Пятиугольник 56"/>
          <p:cNvSpPr/>
          <p:nvPr/>
        </p:nvSpPr>
        <p:spPr>
          <a:xfrm flipH="1">
            <a:off x="2309806" y="3788334"/>
            <a:ext cx="1646882" cy="216000"/>
          </a:xfrm>
          <a:prstGeom prst="homePlate">
            <a:avLst/>
          </a:prstGeom>
          <a:solidFill>
            <a:srgbClr val="FE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Пятиугольник 57"/>
          <p:cNvSpPr/>
          <p:nvPr/>
        </p:nvSpPr>
        <p:spPr>
          <a:xfrm flipH="1">
            <a:off x="1033438" y="3216830"/>
            <a:ext cx="2923247" cy="216000"/>
          </a:xfrm>
          <a:prstGeom prst="homePlate">
            <a:avLst/>
          </a:prstGeom>
          <a:solidFill>
            <a:srgbClr val="FE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Пятиугольник 58"/>
          <p:cNvSpPr/>
          <p:nvPr/>
        </p:nvSpPr>
        <p:spPr>
          <a:xfrm>
            <a:off x="5087306" y="3216830"/>
            <a:ext cx="2166934" cy="216000"/>
          </a:xfrm>
          <a:prstGeom prst="homePlate">
            <a:avLst/>
          </a:prstGeom>
          <a:solidFill>
            <a:srgbClr val="FE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Пятиугольник 59"/>
          <p:cNvSpPr/>
          <p:nvPr/>
        </p:nvSpPr>
        <p:spPr>
          <a:xfrm>
            <a:off x="5094926" y="3788334"/>
            <a:ext cx="3120412" cy="216000"/>
          </a:xfrm>
          <a:prstGeom prst="homePlate">
            <a:avLst/>
          </a:prstGeom>
          <a:solidFill>
            <a:srgbClr val="FE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Пятиугольник 60"/>
          <p:cNvSpPr/>
          <p:nvPr/>
        </p:nvSpPr>
        <p:spPr>
          <a:xfrm>
            <a:off x="5087306" y="4350532"/>
            <a:ext cx="2842280" cy="216000"/>
          </a:xfrm>
          <a:prstGeom prst="homePlate">
            <a:avLst/>
          </a:prstGeom>
          <a:solidFill>
            <a:srgbClr val="FE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Пятиугольник 61"/>
          <p:cNvSpPr/>
          <p:nvPr/>
        </p:nvSpPr>
        <p:spPr>
          <a:xfrm>
            <a:off x="5087306" y="4929656"/>
            <a:ext cx="2166934" cy="216000"/>
          </a:xfrm>
          <a:prstGeom prst="homePlate">
            <a:avLst/>
          </a:prstGeom>
          <a:solidFill>
            <a:srgbClr val="FE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Пятиугольник 62"/>
          <p:cNvSpPr/>
          <p:nvPr/>
        </p:nvSpPr>
        <p:spPr>
          <a:xfrm>
            <a:off x="5087307" y="5501160"/>
            <a:ext cx="620082" cy="216000"/>
          </a:xfrm>
          <a:prstGeom prst="homePlate">
            <a:avLst/>
          </a:prstGeom>
          <a:solidFill>
            <a:srgbClr val="FE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Пятиугольник 63"/>
          <p:cNvSpPr/>
          <p:nvPr/>
        </p:nvSpPr>
        <p:spPr>
          <a:xfrm>
            <a:off x="4561205" y="6436779"/>
            <a:ext cx="2160000" cy="216000"/>
          </a:xfrm>
          <a:prstGeom prst="homePlate">
            <a:avLst/>
          </a:prstGeom>
          <a:solidFill>
            <a:srgbClr val="FE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" name="Пятиугольник 64"/>
          <p:cNvSpPr/>
          <p:nvPr/>
        </p:nvSpPr>
        <p:spPr>
          <a:xfrm rot="10800000">
            <a:off x="2408100" y="6440272"/>
            <a:ext cx="2160000" cy="216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87" name="TextBox 26"/>
          <p:cNvSpPr txBox="1">
            <a:spLocks noChangeArrowheads="1"/>
          </p:cNvSpPr>
          <p:nvPr/>
        </p:nvSpPr>
        <p:spPr bwMode="auto">
          <a:xfrm>
            <a:off x="5033966" y="5429264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644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4388" name="TextBox 27"/>
          <p:cNvSpPr txBox="1">
            <a:spLocks noChangeArrowheads="1"/>
          </p:cNvSpPr>
          <p:nvPr/>
        </p:nvSpPr>
        <p:spPr bwMode="auto">
          <a:xfrm>
            <a:off x="5033966" y="4283797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3113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4389" name="TextBox 28"/>
          <p:cNvSpPr txBox="1">
            <a:spLocks noChangeArrowheads="1"/>
          </p:cNvSpPr>
          <p:nvPr/>
        </p:nvSpPr>
        <p:spPr bwMode="auto">
          <a:xfrm>
            <a:off x="5033966" y="3708403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3333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4390" name="TextBox 29"/>
          <p:cNvSpPr txBox="1">
            <a:spLocks noChangeArrowheads="1"/>
          </p:cNvSpPr>
          <p:nvPr/>
        </p:nvSpPr>
        <p:spPr bwMode="auto">
          <a:xfrm>
            <a:off x="5033966" y="3133010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2210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4391" name="TextBox 31"/>
          <p:cNvSpPr txBox="1">
            <a:spLocks noChangeArrowheads="1"/>
          </p:cNvSpPr>
          <p:nvPr/>
        </p:nvSpPr>
        <p:spPr bwMode="auto">
          <a:xfrm>
            <a:off x="5033966" y="4857603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2324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4392" name="TextBox 36"/>
          <p:cNvSpPr txBox="1">
            <a:spLocks noChangeArrowheads="1"/>
          </p:cNvSpPr>
          <p:nvPr/>
        </p:nvSpPr>
        <p:spPr bwMode="auto">
          <a:xfrm>
            <a:off x="3488756" y="4280780"/>
            <a:ext cx="660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614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4393" name="TextBox 37"/>
          <p:cNvSpPr txBox="1">
            <a:spLocks noChangeArrowheads="1"/>
          </p:cNvSpPr>
          <p:nvPr/>
        </p:nvSpPr>
        <p:spPr bwMode="auto">
          <a:xfrm>
            <a:off x="3363445" y="3701656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latin typeface="Calibri" pitchFamily="34" charset="0"/>
              </a:rPr>
              <a:t>2031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4394" name="TextBox 38"/>
          <p:cNvSpPr txBox="1">
            <a:spLocks noChangeArrowheads="1"/>
          </p:cNvSpPr>
          <p:nvPr/>
        </p:nvSpPr>
        <p:spPr bwMode="auto">
          <a:xfrm>
            <a:off x="3384340" y="3130152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2524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4395" name="TextBox 39"/>
          <p:cNvSpPr txBox="1">
            <a:spLocks noChangeArrowheads="1"/>
          </p:cNvSpPr>
          <p:nvPr/>
        </p:nvSpPr>
        <p:spPr bwMode="auto">
          <a:xfrm>
            <a:off x="3487104" y="4844664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165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4067175" y="5923531"/>
            <a:ext cx="914400" cy="33813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2012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 bwMode="auto">
          <a:xfrm>
            <a:off x="4068763" y="5324095"/>
            <a:ext cx="914400" cy="3397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2013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 bwMode="auto">
          <a:xfrm>
            <a:off x="4068763" y="4183624"/>
            <a:ext cx="914400" cy="33813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2015</a:t>
            </a:r>
          </a:p>
        </p:txBody>
      </p:sp>
      <p:sp>
        <p:nvSpPr>
          <p:cNvPr id="10" name="Овал 9"/>
          <p:cNvSpPr/>
          <p:nvPr/>
        </p:nvSpPr>
        <p:spPr bwMode="auto">
          <a:xfrm>
            <a:off x="4068763" y="3618474"/>
            <a:ext cx="914400" cy="3397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2016</a:t>
            </a:r>
          </a:p>
        </p:txBody>
      </p:sp>
      <p:sp>
        <p:nvSpPr>
          <p:cNvPr id="11" name="Овал 10"/>
          <p:cNvSpPr/>
          <p:nvPr/>
        </p:nvSpPr>
        <p:spPr bwMode="auto">
          <a:xfrm>
            <a:off x="4068763" y="3039667"/>
            <a:ext cx="914400" cy="3397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2017</a:t>
            </a:r>
          </a:p>
        </p:txBody>
      </p:sp>
      <p:sp>
        <p:nvSpPr>
          <p:cNvPr id="12" name="Овал 11"/>
          <p:cNvSpPr/>
          <p:nvPr/>
        </p:nvSpPr>
        <p:spPr bwMode="auto">
          <a:xfrm>
            <a:off x="4068763" y="2435780"/>
            <a:ext cx="914400" cy="33813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2018</a:t>
            </a:r>
          </a:p>
        </p:txBody>
      </p:sp>
      <p:sp>
        <p:nvSpPr>
          <p:cNvPr id="2" name="Овал 7"/>
          <p:cNvSpPr/>
          <p:nvPr/>
        </p:nvSpPr>
        <p:spPr bwMode="auto">
          <a:xfrm>
            <a:off x="4067175" y="4755970"/>
            <a:ext cx="914400" cy="33972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2014</a:t>
            </a:r>
          </a:p>
        </p:txBody>
      </p:sp>
      <p:sp>
        <p:nvSpPr>
          <p:cNvPr id="3" name="Пятиугольник 49"/>
          <p:cNvSpPr/>
          <p:nvPr/>
        </p:nvSpPr>
        <p:spPr>
          <a:xfrm flipH="1">
            <a:off x="3619175" y="5394146"/>
            <a:ext cx="344820" cy="216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59" name="TextBox 13"/>
          <p:cNvSpPr txBox="1">
            <a:spLocks noChangeArrowheads="1"/>
          </p:cNvSpPr>
          <p:nvPr/>
        </p:nvSpPr>
        <p:spPr bwMode="auto">
          <a:xfrm>
            <a:off x="3492506" y="5316403"/>
            <a:ext cx="531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Calibri" pitchFamily="34" charset="0"/>
              </a:rPr>
              <a:t>357</a:t>
            </a:r>
          </a:p>
        </p:txBody>
      </p:sp>
      <p:sp>
        <p:nvSpPr>
          <p:cNvPr id="14360" name="TextBox 14"/>
          <p:cNvSpPr txBox="1">
            <a:spLocks noChangeArrowheads="1"/>
          </p:cNvSpPr>
          <p:nvPr/>
        </p:nvSpPr>
        <p:spPr bwMode="auto">
          <a:xfrm>
            <a:off x="3376618" y="4633092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1710</a:t>
            </a:r>
          </a:p>
        </p:txBody>
      </p:sp>
      <p:sp>
        <p:nvSpPr>
          <p:cNvPr id="14361" name="TextBox 15"/>
          <p:cNvSpPr txBox="1">
            <a:spLocks noChangeArrowheads="1"/>
          </p:cNvSpPr>
          <p:nvPr/>
        </p:nvSpPr>
        <p:spPr bwMode="auto">
          <a:xfrm>
            <a:off x="3376618" y="4061539"/>
            <a:ext cx="647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1026</a:t>
            </a:r>
          </a:p>
        </p:txBody>
      </p:sp>
      <p:sp>
        <p:nvSpPr>
          <p:cNvPr id="14362" name="TextBox 16"/>
          <p:cNvSpPr txBox="1">
            <a:spLocks noChangeArrowheads="1"/>
          </p:cNvSpPr>
          <p:nvPr/>
        </p:nvSpPr>
        <p:spPr bwMode="auto">
          <a:xfrm>
            <a:off x="3376618" y="3502582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1750</a:t>
            </a:r>
          </a:p>
        </p:txBody>
      </p:sp>
      <p:sp>
        <p:nvSpPr>
          <p:cNvPr id="14363" name="TextBox 17"/>
          <p:cNvSpPr txBox="1">
            <a:spLocks noChangeArrowheads="1"/>
          </p:cNvSpPr>
          <p:nvPr/>
        </p:nvSpPr>
        <p:spPr bwMode="auto">
          <a:xfrm>
            <a:off x="3376618" y="2931078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2450</a:t>
            </a:r>
          </a:p>
        </p:txBody>
      </p:sp>
      <p:sp>
        <p:nvSpPr>
          <p:cNvPr id="14364" name="TextBox 18"/>
          <p:cNvSpPr txBox="1">
            <a:spLocks noChangeArrowheads="1"/>
          </p:cNvSpPr>
          <p:nvPr/>
        </p:nvSpPr>
        <p:spPr bwMode="auto">
          <a:xfrm>
            <a:off x="3376618" y="2294124"/>
            <a:ext cx="64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Calibri" pitchFamily="34" charset="0"/>
              </a:rPr>
              <a:t>2420</a:t>
            </a:r>
          </a:p>
        </p:txBody>
      </p:sp>
      <p:sp>
        <p:nvSpPr>
          <p:cNvPr id="14373" name="TextBox 34"/>
          <p:cNvSpPr txBox="1">
            <a:spLocks noChangeArrowheads="1"/>
          </p:cNvSpPr>
          <p:nvPr/>
        </p:nvSpPr>
        <p:spPr bwMode="auto">
          <a:xfrm>
            <a:off x="2555776" y="6345816"/>
            <a:ext cx="20340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выращено, тыс. </a:t>
            </a:r>
            <a:r>
              <a:rPr lang="ru-RU" dirty="0" err="1" smtClean="0">
                <a:latin typeface="Calibri" pitchFamily="34" charset="0"/>
              </a:rPr>
              <a:t>шт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14372" name="TextBox 33"/>
          <p:cNvSpPr txBox="1">
            <a:spLocks noChangeArrowheads="1"/>
          </p:cNvSpPr>
          <p:nvPr/>
        </p:nvSpPr>
        <p:spPr bwMode="auto">
          <a:xfrm>
            <a:off x="4572000" y="6338196"/>
            <a:ext cx="1971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отпущено, тыс. </a:t>
            </a:r>
            <a:r>
              <a:rPr lang="ru-RU" dirty="0" err="1" smtClean="0">
                <a:latin typeface="Calibri" pitchFamily="34" charset="0"/>
              </a:rPr>
              <a:t>шт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42844" y="89344"/>
            <a:ext cx="8858312" cy="71508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выращенного и реализованного посадочного материала с ЗКС 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Лужским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ЛССЦ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Пятиугольник 68"/>
          <p:cNvSpPr/>
          <p:nvPr/>
        </p:nvSpPr>
        <p:spPr>
          <a:xfrm flipH="1">
            <a:off x="2267743" y="2593700"/>
            <a:ext cx="1704190" cy="224939"/>
          </a:xfrm>
          <a:prstGeom prst="homePlate">
            <a:avLst/>
          </a:prstGeom>
          <a:solidFill>
            <a:srgbClr val="FE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" name="Пятиугольник 73"/>
          <p:cNvSpPr/>
          <p:nvPr/>
        </p:nvSpPr>
        <p:spPr>
          <a:xfrm>
            <a:off x="5087306" y="2600737"/>
            <a:ext cx="1083467" cy="216000"/>
          </a:xfrm>
          <a:prstGeom prst="homePlate">
            <a:avLst/>
          </a:prstGeom>
          <a:solidFill>
            <a:srgbClr val="FED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" name="TextBox 18"/>
          <p:cNvSpPr txBox="1">
            <a:spLocks noChangeArrowheads="1"/>
          </p:cNvSpPr>
          <p:nvPr/>
        </p:nvSpPr>
        <p:spPr bwMode="auto">
          <a:xfrm>
            <a:off x="3376618" y="2510148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2074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76" name="TextBox 23"/>
          <p:cNvSpPr txBox="1">
            <a:spLocks noChangeArrowheads="1"/>
          </p:cNvSpPr>
          <p:nvPr/>
        </p:nvSpPr>
        <p:spPr bwMode="auto">
          <a:xfrm>
            <a:off x="5038732" y="2518774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1172</a:t>
            </a:r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6" descr="H:\Луга\21 пятница\слайды ЛССЦ\картинки\2018.09.21 Луга ЛССЦ\DSCN653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73057"/>
          </a:xfrm>
          <a:prstGeom prst="rect">
            <a:avLst/>
          </a:prstGeom>
          <a:noFill/>
          <a:extLst/>
        </p:spPr>
      </p:pic>
      <p:pic>
        <p:nvPicPr>
          <p:cNvPr id="3074" name="Picture 2" descr="G:\Луга\Про ЛССЦ\08-07-2019_14-47-21\IMG_0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3" y="260648"/>
            <a:ext cx="3405782" cy="227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Луга\Про ЛССЦ\08-07-2019_14-47-21\DSCN0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1" y="3514203"/>
            <a:ext cx="3384376" cy="253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Луга\Про ЛССЦ\08-07-2019_14-47-21\DSCN05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70" y="3479680"/>
            <a:ext cx="3423655" cy="256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1243" y="2564904"/>
            <a:ext cx="8189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 err="1" smtClean="0">
                <a:solidFill>
                  <a:srgbClr val="002060"/>
                </a:solidFill>
              </a:rPr>
              <a:t>Лужском</a:t>
            </a:r>
            <a:r>
              <a:rPr lang="ru-RU" b="1" dirty="0" smtClean="0">
                <a:solidFill>
                  <a:srgbClr val="002060"/>
                </a:solidFill>
              </a:rPr>
              <a:t> лесничестве в 2013 году проводилась Всероссийская акция «День посадки леса» с участием министра по природным ресурсам и экологии Донским С.Е.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861" y="6171207"/>
            <a:ext cx="788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Череменецкое</a:t>
            </a:r>
            <a:r>
              <a:rPr lang="ru-RU" b="1" dirty="0" smtClean="0">
                <a:solidFill>
                  <a:srgbClr val="002060"/>
                </a:solidFill>
              </a:rPr>
              <a:t> участковое лесничество, </a:t>
            </a:r>
            <a:r>
              <a:rPr lang="ru-RU" b="1" dirty="0" err="1" smtClean="0">
                <a:solidFill>
                  <a:srgbClr val="002060"/>
                </a:solidFill>
              </a:rPr>
              <a:t>кв</a:t>
            </a:r>
            <a:r>
              <a:rPr lang="ru-RU" b="1" dirty="0" smtClean="0">
                <a:solidFill>
                  <a:srgbClr val="002060"/>
                </a:solidFill>
              </a:rPr>
              <a:t> 52, выдел 25,26,27,30, площадь 5,6 га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7010" y="364502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2016 г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9709" y="364502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2018 г</a:t>
            </a:r>
            <a:endParaRPr lang="ru-RU" b="1" dirty="0"/>
          </a:p>
        </p:txBody>
      </p:sp>
      <p:pic>
        <p:nvPicPr>
          <p:cNvPr id="82" name="Picture 4"/>
          <p:cNvPicPr>
            <a:picLocks noChangeAspect="1" noChangeArrowheads="1"/>
          </p:cNvPicPr>
          <p:nvPr/>
        </p:nvPicPr>
        <p:blipFill rotWithShape="1">
          <a:blip r:embed="rId6" cstate="print"/>
          <a:srcRect b="11876"/>
          <a:stretch/>
        </p:blipFill>
        <p:spPr bwMode="auto">
          <a:xfrm>
            <a:off x="714862" y="260649"/>
            <a:ext cx="3384376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186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816</Words>
  <Application>Microsoft Office PowerPoint</Application>
  <PresentationFormat>Экран (4:3)</PresentationFormat>
  <Paragraphs>105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</dc:creator>
  <cp:lastModifiedBy>Ольга Николаевна ПЛАТУНОВА</cp:lastModifiedBy>
  <cp:revision>86</cp:revision>
  <cp:lastPrinted>2018-10-17T10:06:20Z</cp:lastPrinted>
  <dcterms:created xsi:type="dcterms:W3CDTF">2018-10-05T11:53:53Z</dcterms:created>
  <dcterms:modified xsi:type="dcterms:W3CDTF">2019-08-14T12:11:27Z</dcterms:modified>
</cp:coreProperties>
</file>